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80" r:id="rId6"/>
    <p:sldId id="260" r:id="rId7"/>
    <p:sldId id="281" r:id="rId8"/>
    <p:sldId id="261" r:id="rId9"/>
    <p:sldId id="282" r:id="rId10"/>
    <p:sldId id="287" r:id="rId11"/>
    <p:sldId id="288" r:id="rId12"/>
    <p:sldId id="291" r:id="rId13"/>
    <p:sldId id="289" r:id="rId14"/>
    <p:sldId id="290" r:id="rId15"/>
    <p:sldId id="292" r:id="rId16"/>
    <p:sldId id="293" r:id="rId17"/>
    <p:sldId id="294" r:id="rId18"/>
    <p:sldId id="295" r:id="rId19"/>
    <p:sldId id="296" r:id="rId20"/>
    <p:sldId id="297" r:id="rId21"/>
    <p:sldId id="299" r:id="rId22"/>
    <p:sldId id="323" r:id="rId23"/>
    <p:sldId id="300" r:id="rId24"/>
    <p:sldId id="301" r:id="rId25"/>
    <p:sldId id="302" r:id="rId26"/>
    <p:sldId id="303" r:id="rId27"/>
    <p:sldId id="304" r:id="rId28"/>
    <p:sldId id="298" r:id="rId29"/>
    <p:sldId id="324" r:id="rId30"/>
    <p:sldId id="318" r:id="rId31"/>
    <p:sldId id="319" r:id="rId32"/>
    <p:sldId id="320" r:id="rId33"/>
    <p:sldId id="321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262" r:id="rId48"/>
    <p:sldId id="283" r:id="rId49"/>
    <p:sldId id="263" r:id="rId50"/>
    <p:sldId id="284" r:id="rId51"/>
    <p:sldId id="264" r:id="rId52"/>
    <p:sldId id="285" r:id="rId53"/>
    <p:sldId id="265" r:id="rId54"/>
    <p:sldId id="286" r:id="rId55"/>
    <p:sldId id="266" r:id="rId56"/>
    <p:sldId id="279" r:id="rId57"/>
    <p:sldId id="322" r:id="rId58"/>
    <p:sldId id="267" r:id="rId59"/>
    <p:sldId id="268" r:id="rId60"/>
    <p:sldId id="277" r:id="rId61"/>
    <p:sldId id="269" r:id="rId62"/>
    <p:sldId id="270" r:id="rId63"/>
    <p:sldId id="271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49702E"/>
    <a:srgbClr val="00004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30"/>
  </p:normalViewPr>
  <p:slideViewPr>
    <p:cSldViewPr snapToGrid="0" snapToObjects="1">
      <p:cViewPr varScale="1">
        <p:scale>
          <a:sx n="75" d="100"/>
          <a:sy n="75" d="100"/>
        </p:scale>
        <p:origin x="8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1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4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9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C7DE-940F-F84D-87FC-CB6C77FFB87A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EEFD-EB3F-0045-A152-67C065F60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100" dirty="0" smtClean="0"/>
              <a:t>Facility Reservations</a:t>
            </a:r>
            <a:endParaRPr lang="en-US" sz="3100" dirty="0"/>
          </a:p>
        </p:txBody>
      </p:sp>
      <p:sp>
        <p:nvSpPr>
          <p:cNvPr id="2" name="Flowchart: Document 1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157610" y="3774661"/>
            <a:ext cx="119490" cy="1510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ocument 7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4100" y="6031315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Scroll to Find </a:t>
            </a:r>
            <a:r>
              <a:rPr lang="en-US" sz="2800" b="1" i="1" dirty="0" smtClean="0">
                <a:solidFill>
                  <a:schemeClr val="bg1"/>
                </a:solidFill>
              </a:rPr>
              <a:t>Calavera Hills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4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82"/>
            <a:ext cx="9144000" cy="6883443"/>
          </a:xfrm>
          <a:prstGeom prst="rect">
            <a:avLst/>
          </a:prstGeom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5303410" y="3623586"/>
            <a:ext cx="1884790" cy="1510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ocument 7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4100" y="6031315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</a:t>
            </a:r>
            <a:r>
              <a:rPr lang="en-US" sz="2800" b="1" i="1" dirty="0" smtClean="0">
                <a:solidFill>
                  <a:schemeClr val="bg1"/>
                </a:solidFill>
              </a:rPr>
              <a:t>Calavera Hills Community Center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3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7159625" y="4255411"/>
            <a:ext cx="146050" cy="1510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ocument 7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4100" y="6031315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Scroll to locate </a:t>
            </a:r>
            <a:r>
              <a:rPr lang="en-US" sz="2800" b="1" i="1" dirty="0" smtClean="0">
                <a:solidFill>
                  <a:schemeClr val="bg1"/>
                </a:solidFill>
              </a:rPr>
              <a:t>Picnic Areas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5303410" y="4114475"/>
            <a:ext cx="1884790" cy="1510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ocument 7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4100" y="6031315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</a:t>
            </a:r>
            <a:r>
              <a:rPr lang="en-US" sz="2800" b="1" i="1" dirty="0" smtClean="0">
                <a:solidFill>
                  <a:schemeClr val="bg1"/>
                </a:solidFill>
              </a:rPr>
              <a:t>Picnic Areas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40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43"/>
            <a:ext cx="9144000" cy="6883443"/>
          </a:xfrm>
          <a:prstGeom prst="rect">
            <a:avLst/>
          </a:prstGeom>
        </p:spPr>
      </p:pic>
      <p:sp>
        <p:nvSpPr>
          <p:cNvPr id="8" name="Flowchart: Document 7"/>
          <p:cNvSpPr/>
          <p:nvPr/>
        </p:nvSpPr>
        <p:spPr>
          <a:xfrm flipH="1" flipV="1">
            <a:off x="0" y="5775157"/>
            <a:ext cx="9144000" cy="110828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4100" y="6137191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Search for matching locations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313593" y="5537936"/>
            <a:ext cx="635847" cy="1409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4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Check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Picnic Area #1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500293" y="4381499"/>
            <a:ext cx="163407" cy="13089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Check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Picnic Area #2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1500293" y="4546599"/>
            <a:ext cx="163407" cy="13089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5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17"/>
            <a:ext cx="9144000" cy="6400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115743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Collapse the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Bookable Items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 field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1500293" y="4070852"/>
            <a:ext cx="163407" cy="13089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8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Select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September 18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 from the calendar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042583" y="3509095"/>
            <a:ext cx="163407" cy="13089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59207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Click on the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11AM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 line for Calavera PA #1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394483"/>
              <a:ext cx="6682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Normally, you would click and drag for the allotted time slot.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4408593" y="3543299"/>
            <a:ext cx="2195407" cy="4571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59207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You would normally drag your mouse.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394483"/>
              <a:ext cx="6682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This would allo</a:t>
              </a:r>
              <a:r>
                <a:rPr lang="en-US" sz="1600" dirty="0" smtClean="0">
                  <a:solidFill>
                    <a:schemeClr val="bg1"/>
                  </a:solidFill>
                </a:rPr>
                <a:t>t time at the particular location. For now, click the gray area.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4408593" y="3594099"/>
            <a:ext cx="2208107" cy="13335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59207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Enter an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Event Name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394483"/>
              <a:ext cx="6682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This is what would appear on the reservation sign.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430693" y="2984499"/>
            <a:ext cx="3884507" cy="15240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59207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Enter any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Event Notes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, if applicable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394483"/>
              <a:ext cx="6682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For special setups, items the patron may be considering, etc.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430693" y="3149599"/>
            <a:ext cx="3884507" cy="15240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8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66568"/>
            <a:chOff x="0" y="4725735"/>
            <a:chExt cx="9144000" cy="216656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59207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Enter the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Event Attendance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369083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Please note that each area has a preassigned max. Ensure the acclaimed area can accommodate the attendance before continuing.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430693" y="3340099"/>
            <a:ext cx="785707" cy="15240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59207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Selec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t an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Event Type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394483"/>
              <a:ext cx="6682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For standard birthday parties, </a:t>
              </a:r>
              <a:r>
                <a:rPr lang="en-US" b="1" dirty="0" smtClean="0">
                  <a:solidFill>
                    <a:schemeClr val="bg1"/>
                  </a:solidFill>
                </a:rPr>
                <a:t>Picnic </a:t>
              </a:r>
              <a:r>
                <a:rPr lang="en-US" dirty="0" smtClean="0">
                  <a:solidFill>
                    <a:schemeClr val="bg1"/>
                  </a:solidFill>
                </a:rPr>
                <a:t>is the best category.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430693" y="3492499"/>
            <a:ext cx="1230207" cy="1524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985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Scroll until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Picnic 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appears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4572001" y="4254499"/>
            <a:ext cx="127000" cy="1016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604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Select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Picnics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441700" y="3797301"/>
            <a:ext cx="1104899" cy="1524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33625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Select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Reserve Selected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6477000" y="5384801"/>
            <a:ext cx="914399" cy="12725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2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85891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After verifying the details, select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Book Now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4076700" y="4953000"/>
            <a:ext cx="673099" cy="1651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3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" y="0"/>
            <a:ext cx="9137498" cy="688344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85891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Enter the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First Name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 of the client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730500" y="2776955"/>
            <a:ext cx="1549400" cy="1651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3200" b="1" dirty="0" smtClean="0"/>
              <a:t>Complete</a:t>
            </a:r>
            <a:endParaRPr lang="en-US" sz="3200" dirty="0" smtClean="0"/>
          </a:p>
          <a:p>
            <a:pPr algn="ctr"/>
            <a:r>
              <a:rPr lang="en-US" sz="1400" dirty="0" smtClean="0"/>
              <a:t>Please navigate to the next module</a:t>
            </a:r>
          </a:p>
          <a:p>
            <a:pPr algn="ctr"/>
            <a:r>
              <a:rPr lang="en-US" sz="1400" dirty="0" smtClean="0"/>
              <a:t>in the course to continue.</a:t>
            </a:r>
            <a:endParaRPr lang="en-US" sz="1400" dirty="0"/>
          </a:p>
        </p:txBody>
      </p:sp>
      <p:sp>
        <p:nvSpPr>
          <p:cNvPr id="17" name="Flowchart: Document 16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ocument 17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Enter the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Last Name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 of the client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730500" y="3119855"/>
            <a:ext cx="1549400" cy="1651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Select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Search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205990" y="4699001"/>
            <a:ext cx="435610" cy="1397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Select the appropriate client from the list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549400" y="2339472"/>
            <a:ext cx="656590" cy="26402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11400" y="2339472"/>
            <a:ext cx="787400" cy="37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0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4907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Continue onto permit details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4191000" y="3742155"/>
            <a:ext cx="1155700" cy="1651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64623"/>
            <a:chOff x="0" y="4725735"/>
            <a:chExt cx="9144000" cy="2164623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59207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Add an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Inflatable Party Jump Fee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305583"/>
              <a:ext cx="6682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This fee must be included for all reservations with a party jump. Ensure they are allowed at the location before continuing.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701800" y="3898899"/>
            <a:ext cx="1054099" cy="1524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073650" y="791220"/>
            <a:ext cx="2374900" cy="23114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For example, they are allowed in</a:t>
            </a:r>
            <a:r>
              <a:rPr lang="en-US" sz="1600" b="1" dirty="0" smtClean="0"/>
              <a:t> </a:t>
            </a:r>
          </a:p>
          <a:p>
            <a:pPr algn="ctr"/>
            <a:r>
              <a:rPr lang="en-US" sz="1400" dirty="0" smtClean="0"/>
              <a:t>Calavera Hills PA #1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600" b="1" u="sng" dirty="0" smtClean="0"/>
              <a:t>but not </a:t>
            </a:r>
          </a:p>
          <a:p>
            <a:pPr algn="ctr"/>
            <a:r>
              <a:rPr lang="en-US" sz="1400" dirty="0" smtClean="0"/>
              <a:t>Calavera Hills PA #2</a:t>
            </a:r>
            <a:endParaRPr lang="en-US" sz="1400" dirty="0"/>
          </a:p>
        </p:txBody>
      </p:sp>
      <p:sp>
        <p:nvSpPr>
          <p:cNvPr id="11" name="Oval 10"/>
          <p:cNvSpPr/>
          <p:nvPr/>
        </p:nvSpPr>
        <p:spPr>
          <a:xfrm>
            <a:off x="1943100" y="791220"/>
            <a:ext cx="2374900" cy="231140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Inflatable Party Jumps are not available in all areas!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0748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858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Select to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Include this Fee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hlinkClick r:id="" action="ppaction://hlinkshowjump?jump=nextslide"/>
          </p:cNvPr>
          <p:cNvSpPr/>
          <p:nvPr/>
        </p:nvSpPr>
        <p:spPr>
          <a:xfrm>
            <a:off x="4513263" y="1919288"/>
            <a:ext cx="101600" cy="7937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Submit the changes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4229100" y="4800599"/>
            <a:ext cx="495299" cy="1651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7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87175"/>
              <a:ext cx="6682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solidFill>
                    <a:schemeClr val="bg1"/>
                  </a:solidFill>
                </a:rPr>
                <a:t>Verify the fees were added, then collapse the view</a:t>
              </a:r>
              <a:endParaRPr lang="en-US" sz="2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701800" y="1675729"/>
            <a:ext cx="1149349" cy="1524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9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59207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 smtClean="0">
                  <a:solidFill>
                    <a:schemeClr val="bg1"/>
                  </a:solidFill>
                </a:rPr>
                <a:t>Collect Everything Now</a:t>
              </a:r>
              <a:endParaRPr lang="en-US" sz="2800" b="1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356383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If the caller came to the facility or called in, payment in full is due immediately. If the patron completed the permit online, payment is due within 24 hours from creation.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425700" y="2592804"/>
            <a:ext cx="1054099" cy="1524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5920740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Collapse the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Payment Plan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 section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394483"/>
              <a:ext cx="6819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Birthda</a:t>
              </a:r>
              <a:r>
                <a:rPr lang="en-US" sz="1400" dirty="0" smtClean="0">
                  <a:solidFill>
                    <a:schemeClr val="bg1"/>
                  </a:solidFill>
                </a:rPr>
                <a:t>y </a:t>
              </a:r>
              <a:r>
                <a:rPr lang="en-US" sz="1400" dirty="0" smtClean="0">
                  <a:solidFill>
                    <a:schemeClr val="bg1"/>
                  </a:solidFill>
                </a:rPr>
                <a:t>parties and picnic reservations do not meet the requirements for a payment plan.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701800" y="3276599"/>
            <a:ext cx="1308100" cy="1524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1"/>
            <a:ext cx="9144000" cy="73112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</a:t>
            </a:r>
            <a:r>
              <a:rPr lang="en-US" sz="2800" b="1" i="1" dirty="0" smtClean="0">
                <a:solidFill>
                  <a:schemeClr val="bg1"/>
                </a:solidFill>
              </a:rPr>
              <a:t>Resource Scheduler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the best way to visualize all availability.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492292" y="2365410"/>
            <a:ext cx="922622" cy="10828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Include the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Refund Policy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 in the permit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362201" y="4648200"/>
            <a:ext cx="114300" cy="11563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33625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Include the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Use Waiver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 in the permit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362201" y="4826000"/>
            <a:ext cx="114300" cy="11563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6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Ensure the client 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agrees to the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Refund Policy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689351" y="4648200"/>
            <a:ext cx="114300" cy="11563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33625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Ensure th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e client agrees to the U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se Waiver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689351" y="4826000"/>
            <a:ext cx="114300" cy="11563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2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Collapse the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Checklist Items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 section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727200" y="4255836"/>
            <a:ext cx="1117599" cy="15004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5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4725735"/>
            <a:ext cx="9144000" cy="2190023"/>
            <a:chOff x="0" y="4725735"/>
            <a:chExt cx="9144000" cy="2190023"/>
          </a:xfrm>
        </p:grpSpPr>
        <p:sp>
          <p:nvSpPr>
            <p:cNvPr id="5" name="Flowchart: Document 4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5920740"/>
              <a:ext cx="6682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solidFill>
                    <a:schemeClr val="bg1"/>
                  </a:solidFill>
                </a:rPr>
                <a:t>Ask and Respond to each of the required questions.</a:t>
              </a:r>
              <a:endParaRPr lang="en-US" sz="2400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4100" y="6330983"/>
              <a:ext cx="6682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Although all questions may not pertain to the user, these questions are used to determine the scope of the event. </a:t>
              </a:r>
              <a:r>
                <a:rPr lang="en-US" sz="1600" i="1" dirty="0" smtClean="0">
                  <a:solidFill>
                    <a:schemeClr val="bg1"/>
                  </a:solidFill>
                </a:rPr>
                <a:t>Collapse for now.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689100" y="2095501"/>
            <a:ext cx="1295399" cy="1714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-21390"/>
            <a:ext cx="9144000" cy="2035405"/>
            <a:chOff x="0" y="5642810"/>
            <a:chExt cx="9144000" cy="2035405"/>
          </a:xfrm>
        </p:grpSpPr>
        <p:sp>
          <p:nvSpPr>
            <p:cNvPr id="5" name="Flowchart: Document 4"/>
            <p:cNvSpPr/>
            <p:nvPr/>
          </p:nvSpPr>
          <p:spPr>
            <a:xfrm flipH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4904" y="584941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4100" y="6001516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Select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Submit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663700" y="6070600"/>
            <a:ext cx="495299" cy="15373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839"/>
            <a:ext cx="9144000" cy="69682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4725735"/>
            <a:ext cx="9144000" cy="2157708"/>
            <a:chOff x="0" y="4725735"/>
            <a:chExt cx="9144000" cy="2157708"/>
          </a:xfrm>
        </p:grpSpPr>
        <p:sp>
          <p:nvSpPr>
            <p:cNvPr id="6" name="Flowchart: Document 5"/>
            <p:cNvSpPr/>
            <p:nvPr/>
          </p:nvSpPr>
          <p:spPr>
            <a:xfrm flipH="1" flipV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377190" y="472573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33625" y="6031315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Progress to payment information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7391399" y="2928955"/>
            <a:ext cx="275425" cy="15714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1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839"/>
            <a:ext cx="9144000" cy="71151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</a:t>
            </a:r>
            <a:r>
              <a:rPr lang="en-US" sz="2800" i="1" dirty="0" smtClean="0">
                <a:solidFill>
                  <a:schemeClr val="bg1"/>
                </a:solidFill>
              </a:rPr>
              <a:t>t the current customer as the </a:t>
            </a:r>
            <a:r>
              <a:rPr lang="en-US" sz="2800" b="1" i="1" dirty="0" smtClean="0">
                <a:solidFill>
                  <a:schemeClr val="bg1"/>
                </a:solidFill>
              </a:rPr>
              <a:t>Payer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3617843" y="2190584"/>
            <a:ext cx="408057" cy="15891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1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8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the </a:t>
            </a:r>
            <a:r>
              <a:rPr lang="en-US" sz="2800" b="1" i="1" dirty="0" smtClean="0">
                <a:solidFill>
                  <a:schemeClr val="bg1"/>
                </a:solidFill>
              </a:rPr>
              <a:t>$</a:t>
            </a:r>
            <a:r>
              <a:rPr lang="en-US" sz="2800" i="1" dirty="0" smtClean="0">
                <a:solidFill>
                  <a:schemeClr val="bg1"/>
                </a:solidFill>
              </a:rPr>
              <a:t> to auto apply the full amount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2197101" y="4438484"/>
            <a:ext cx="114300" cy="15891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1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</a:rPr>
              <a:t>Pay and </a:t>
            </a:r>
            <a:r>
              <a:rPr lang="en-US" sz="2800" b="1" i="1" dirty="0">
                <a:solidFill>
                  <a:schemeClr val="bg1"/>
                </a:solidFill>
              </a:rPr>
              <a:t>F</a:t>
            </a:r>
            <a:r>
              <a:rPr lang="en-US" sz="2800" b="1" i="1" dirty="0" smtClean="0">
                <a:solidFill>
                  <a:schemeClr val="bg1"/>
                </a:solidFill>
              </a:rPr>
              <a:t>inish</a:t>
            </a:r>
            <a:r>
              <a:rPr lang="en-US" sz="2800" i="1" dirty="0" smtClean="0">
                <a:solidFill>
                  <a:schemeClr val="bg1"/>
                </a:solidFill>
              </a:rPr>
              <a:t> to finish the transaction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7505700" y="4914901"/>
            <a:ext cx="843610" cy="19659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Send an </a:t>
            </a:r>
            <a:r>
              <a:rPr lang="en-US" sz="2800" b="1" i="1" dirty="0" smtClean="0">
                <a:solidFill>
                  <a:schemeClr val="bg1"/>
                </a:solidFill>
              </a:rPr>
              <a:t>Email Receipt </a:t>
            </a:r>
            <a:r>
              <a:rPr lang="en-US" sz="2800" i="1" dirty="0" smtClean="0">
                <a:solidFill>
                  <a:schemeClr val="bg1"/>
                </a:solidFill>
              </a:rPr>
              <a:t>to the client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493383" y="1828801"/>
            <a:ext cx="634118" cy="19293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3624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Confirm the email and send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518064" y="2837983"/>
            <a:ext cx="687926" cy="1636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Go to the Temporary Permit to approve it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18283"/>
            <a:ext cx="668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All permits are tentative until approved. Have your specialist verify the permit before you approve it.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214424" y="4894878"/>
            <a:ext cx="430476" cy="13432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936749" y="5245100"/>
            <a:ext cx="1377951" cy="1400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1390"/>
            <a:ext cx="9144000" cy="2035405"/>
            <a:chOff x="0" y="5642810"/>
            <a:chExt cx="9144000" cy="2035405"/>
          </a:xfrm>
        </p:grpSpPr>
        <p:sp>
          <p:nvSpPr>
            <p:cNvPr id="17" name="Flowchart: Document 16"/>
            <p:cNvSpPr/>
            <p:nvPr/>
          </p:nvSpPr>
          <p:spPr>
            <a:xfrm flipH="1">
              <a:off x="0" y="5642810"/>
              <a:ext cx="9144000" cy="1240633"/>
            </a:xfrm>
            <a:prstGeom prst="flowChartDocument">
              <a:avLst/>
            </a:prstGeom>
            <a:solidFill>
              <a:srgbClr val="00004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194560" rtlCol="0" anchor="ctr"/>
            <a:lstStyle/>
            <a:p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74904" y="5849415"/>
              <a:ext cx="1828800" cy="1828800"/>
            </a:xfrm>
            <a:prstGeom prst="ellipse">
              <a:avLst/>
            </a:prstGeom>
            <a:solidFill>
              <a:srgbClr val="49702E"/>
            </a:solidFill>
            <a:ln w="63500">
              <a:solidFill>
                <a:schemeClr val="bg1"/>
              </a:solidFill>
            </a:ln>
            <a:effectLst>
              <a:outerShdw blurRad="50800" dist="50800" dir="1140000" algn="ctr" rotWithShape="0">
                <a:schemeClr val="bg2">
                  <a:lumMod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i="1" dirty="0" smtClean="0">
                  <a:latin typeface="Tw Cen MT Condensed Extra Bold" panose="020B0803020202020204" pitchFamily="34" charset="0"/>
                  <a:cs typeface="Aharoni" panose="02010803020104030203" pitchFamily="2" charset="-79"/>
                </a:rPr>
                <a:t>Tip:</a:t>
              </a:r>
              <a:endParaRPr lang="en-US" sz="4800" i="1" dirty="0">
                <a:latin typeface="Tw Cen MT Condensed Extra Bold" panose="020B08030202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4100" y="6001516"/>
              <a:ext cx="6682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chemeClr val="bg1"/>
                  </a:solidFill>
                </a:rPr>
                <a:t>Select to </a:t>
              </a:r>
              <a:r>
                <a:rPr lang="en-US" sz="2800" b="1" i="1" dirty="0" smtClean="0">
                  <a:solidFill>
                    <a:schemeClr val="bg1"/>
                  </a:solidFill>
                </a:rPr>
                <a:t>Change Status / Stages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3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3625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Set the status to </a:t>
            </a:r>
            <a:r>
              <a:rPr lang="en-US" sz="2800" b="1" i="1" dirty="0" smtClean="0">
                <a:solidFill>
                  <a:schemeClr val="bg1"/>
                </a:solidFill>
              </a:rPr>
              <a:t>Approved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1647162" y="2552701"/>
            <a:ext cx="676938" cy="15472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02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Subtext here.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1572266" y="4353839"/>
            <a:ext cx="1327345" cy="1459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 flipH="1" flipV="1">
            <a:off x="0" y="5761628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7190" y="4844553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4100" y="6039558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</a:t>
            </a:r>
            <a:r>
              <a:rPr lang="en-US" sz="2800" b="1" i="1" dirty="0" smtClean="0">
                <a:solidFill>
                  <a:schemeClr val="bg1"/>
                </a:solidFill>
              </a:rPr>
              <a:t>Advanced Criteria Filters	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4100" y="6513301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need to select a facility for the reservation.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839"/>
            <a:ext cx="9144000" cy="71151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604989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Save your changes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3437894" y="3416300"/>
            <a:ext cx="410206" cy="1887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5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3625" y="6049075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Show the updated permit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4343399" y="5213272"/>
            <a:ext cx="743005" cy="14554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Send the </a:t>
            </a:r>
            <a:r>
              <a:rPr lang="en-US" sz="2800" b="1" i="1" dirty="0" smtClean="0">
                <a:solidFill>
                  <a:schemeClr val="bg1"/>
                </a:solidFill>
              </a:rPr>
              <a:t>Approved Permit </a:t>
            </a:r>
            <a:r>
              <a:rPr lang="en-US" sz="2800" i="1" dirty="0" smtClean="0">
                <a:solidFill>
                  <a:schemeClr val="bg1"/>
                </a:solidFill>
              </a:rPr>
              <a:t>to the client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They must have access to it on the day of the event, if requested.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" action="ppaction://hlinkshowjump?jump=nextslide"/>
          </p:cNvPr>
          <p:cNvSpPr/>
          <p:nvPr/>
        </p:nvSpPr>
        <p:spPr>
          <a:xfrm>
            <a:off x="2009140" y="780248"/>
            <a:ext cx="683260" cy="15115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83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05990" y="5920740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Main Text Instruction Will Go Here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990" y="6394483"/>
            <a:ext cx="65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Sub Instruction Here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lowchart: Document 5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00" y="5920740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Confirm the email and send to the client.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4100" y="6394483"/>
            <a:ext cx="668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Your supervisor wil</a:t>
            </a:r>
            <a:r>
              <a:rPr lang="en-US" sz="1600" dirty="0" smtClean="0">
                <a:solidFill>
                  <a:schemeClr val="bg1"/>
                </a:solidFill>
              </a:rPr>
              <a:t>l automatically get updates on every permit you create.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2324100" y="2565399"/>
            <a:ext cx="647700" cy="15720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6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43"/>
          </a:xfrm>
          <a:prstGeom prst="rect">
            <a:avLst/>
          </a:prstGeom>
        </p:spPr>
      </p:pic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5138310" y="2999961"/>
            <a:ext cx="500490" cy="1510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ocument 7"/>
          <p:cNvSpPr/>
          <p:nvPr/>
        </p:nvSpPr>
        <p:spPr>
          <a:xfrm flipH="1" flipV="1">
            <a:off x="0" y="5642810"/>
            <a:ext cx="9144000" cy="1240633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94560" rtlCol="0" anchor="ctr"/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7190" y="4725735"/>
            <a:ext cx="1828800" cy="1828800"/>
          </a:xfrm>
          <a:prstGeom prst="ellipse">
            <a:avLst/>
          </a:prstGeom>
          <a:solidFill>
            <a:srgbClr val="49702E"/>
          </a:solidFill>
          <a:ln w="63500">
            <a:solidFill>
              <a:schemeClr val="bg1"/>
            </a:solidFill>
          </a:ln>
          <a:effectLst>
            <a:outerShdw blurRad="50800" dist="50800" dir="11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 smtClean="0">
                <a:latin typeface="Tw Cen MT Condensed Extra Bold" panose="020B0803020202020204" pitchFamily="34" charset="0"/>
                <a:cs typeface="Aharoni" panose="02010803020104030203" pitchFamily="2" charset="-79"/>
              </a:rPr>
              <a:t>Tip:</a:t>
            </a:r>
            <a:endParaRPr lang="en-US" sz="4800" i="1" dirty="0"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4100" y="6031315"/>
            <a:ext cx="668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Select </a:t>
            </a:r>
            <a:r>
              <a:rPr lang="en-US" sz="2800" b="1" i="1" dirty="0">
                <a:solidFill>
                  <a:schemeClr val="bg1"/>
                </a:solidFill>
              </a:rPr>
              <a:t>F</a:t>
            </a:r>
            <a:r>
              <a:rPr lang="en-US" sz="2800" b="1" i="1" dirty="0" smtClean="0">
                <a:solidFill>
                  <a:schemeClr val="bg1"/>
                </a:solidFill>
              </a:rPr>
              <a:t>acility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1" y="1142106"/>
            <a:ext cx="3731142" cy="400812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86098" y="1685112"/>
            <a:ext cx="2971800" cy="2971800"/>
          </a:xfrm>
          <a:prstGeom prst="ellipse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 smtClean="0"/>
              <a:t>Error</a:t>
            </a:r>
            <a:r>
              <a:rPr lang="en-US" sz="3200" dirty="0" smtClean="0"/>
              <a:t>!</a:t>
            </a:r>
          </a:p>
          <a:p>
            <a:pPr algn="ctr"/>
            <a:r>
              <a:rPr lang="en-US" sz="1400" dirty="0" smtClean="0"/>
              <a:t>Please follow the on-screen</a:t>
            </a:r>
          </a:p>
          <a:p>
            <a:pPr algn="ctr"/>
            <a:r>
              <a:rPr lang="en-US" sz="1400" dirty="0" smtClean="0"/>
              <a:t>instructions to continue.</a:t>
            </a:r>
            <a:endParaRPr lang="en-US" sz="1400" dirty="0"/>
          </a:p>
        </p:txBody>
      </p:sp>
      <p:sp>
        <p:nvSpPr>
          <p:cNvPr id="18" name="Flowchart: Document 17"/>
          <p:cNvSpPr/>
          <p:nvPr/>
        </p:nvSpPr>
        <p:spPr>
          <a:xfrm>
            <a:off x="0" y="-64066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ocument 18"/>
          <p:cNvSpPr/>
          <p:nvPr/>
        </p:nvSpPr>
        <p:spPr>
          <a:xfrm flipH="1" flipV="1">
            <a:off x="0" y="5885069"/>
            <a:ext cx="9144000" cy="998375"/>
          </a:xfrm>
          <a:prstGeom prst="flowChartDocument">
            <a:avLst/>
          </a:prstGeom>
          <a:solidFill>
            <a:srgbClr val="0000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previousslide"/>
          </p:cNvPr>
          <p:cNvSpPr/>
          <p:nvPr/>
        </p:nvSpPr>
        <p:spPr>
          <a:xfrm>
            <a:off x="3023884" y="5101740"/>
            <a:ext cx="3096229" cy="457999"/>
          </a:xfrm>
          <a:prstGeom prst="roundRect">
            <a:avLst/>
          </a:prstGeom>
          <a:solidFill>
            <a:srgbClr val="000046"/>
          </a:solidFill>
          <a:effectLst>
            <a:outerShdw blurRad="50800" dist="25400" dir="5400000" algn="ctr" rotWithShape="0">
              <a:schemeClr val="tx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70B1AE4-09D6-6946-B39E-B5C4026E9DF0}" vid="{417B4222-3D76-0A41-B459-2E4003C85D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Enrollment Transfer</Template>
  <TotalTime>259</TotalTime>
  <Words>925</Words>
  <Application>Microsoft Office PowerPoint</Application>
  <PresentationFormat>On-screen Show (4:3)</PresentationFormat>
  <Paragraphs>194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Aharoni</vt:lpstr>
      <vt:lpstr>Arial</vt:lpstr>
      <vt:lpstr>Calibri</vt:lpstr>
      <vt:lpstr>Calibri Light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of Carlsbad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Goulet</dc:creator>
  <cp:lastModifiedBy>Justin Goulet</cp:lastModifiedBy>
  <cp:revision>58</cp:revision>
  <dcterms:created xsi:type="dcterms:W3CDTF">2016-09-28T22:17:25Z</dcterms:created>
  <dcterms:modified xsi:type="dcterms:W3CDTF">2016-10-05T23:11:46Z</dcterms:modified>
</cp:coreProperties>
</file>